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258" r:id="rId3"/>
    <p:sldId id="288" r:id="rId4"/>
    <p:sldId id="488" r:id="rId5"/>
    <p:sldId id="497"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62"/>
  </p:normalViewPr>
  <p:slideViewPr>
    <p:cSldViewPr snapToGrid="0" snapToObjects="1">
      <p:cViewPr varScale="1">
        <p:scale>
          <a:sx n="65" d="100"/>
          <a:sy n="65" d="100"/>
        </p:scale>
        <p:origin x="1816" y="520"/>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07/05/2025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07/05/2025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07/05/2025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07/05/2025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07/05/2025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07/05/2025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07/05/2025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07/05/2025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07/05/2025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07/05/2025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07/05/2025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07/05/2025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07/05/2025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194739" y="370769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4 -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1 – Week 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554545"/>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Suffix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ation</a:t>
            </a: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762463490"/>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200" b="1" i="0" dirty="0">
                          <a:solidFill>
                            <a:srgbClr val="000000"/>
                          </a:solidFill>
                          <a:effectLst/>
                          <a:latin typeface="Gill Sans MT" panose="020B0502020104020203" pitchFamily="34" charset="0"/>
                        </a:rPr>
                        <a:t>inform</a:t>
                      </a:r>
                      <a:r>
                        <a:rPr lang="en-GB" sz="3200" b="1" i="0" dirty="0">
                          <a:solidFill>
                            <a:srgbClr val="FF0000"/>
                          </a:solidFill>
                          <a:effectLst/>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rgbClr val="000000"/>
                          </a:solidFill>
                          <a:effectLst/>
                          <a:latin typeface="Gill Sans MT" panose="020B0502020104020203" pitchFamily="34" charset="0"/>
                        </a:rPr>
                        <a:t>ador</a:t>
                      </a:r>
                      <a:r>
                        <a:rPr lang="en-GB" sz="3200" b="1" i="0" dirty="0">
                          <a:solidFill>
                            <a:srgbClr val="FF0000"/>
                          </a:solidFill>
                          <a:effectLst/>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3200" b="1" i="0" dirty="0">
                          <a:solidFill>
                            <a:srgbClr val="000000"/>
                          </a:solidFill>
                          <a:effectLst/>
                          <a:latin typeface="Gill Sans MT" panose="020B0502020104020203" pitchFamily="34" charset="0"/>
                        </a:rPr>
                        <a:t>prepar</a:t>
                      </a:r>
                      <a:r>
                        <a:rPr lang="en-GB" sz="3200" b="1" i="0" dirty="0">
                          <a:solidFill>
                            <a:srgbClr val="FF0000"/>
                          </a:solidFill>
                          <a:effectLst/>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rgbClr val="000000"/>
                          </a:solidFill>
                          <a:effectLst/>
                          <a:latin typeface="Gill Sans MT" panose="020B0502020104020203" pitchFamily="34" charset="0"/>
                        </a:rPr>
                        <a:t>admir</a:t>
                      </a:r>
                      <a:r>
                        <a:rPr lang="en-GB" sz="3200" b="1" i="0" dirty="0">
                          <a:solidFill>
                            <a:srgbClr val="FF0000"/>
                          </a:solidFill>
                          <a:effectLst/>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US" sz="3200" b="1" dirty="0">
                          <a:solidFill>
                            <a:schemeClr val="tx1"/>
                          </a:solidFill>
                          <a:latin typeface="Gill Sans MT" panose="020B0502020104020203" pitchFamily="34" charset="0"/>
                        </a:rPr>
                        <a:t>propag</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3200" b="1" dirty="0">
                          <a:solidFill>
                            <a:schemeClr val="tx1"/>
                          </a:solidFill>
                          <a:latin typeface="Gill Sans MT" panose="020B0502020104020203" pitchFamily="34" charset="0"/>
                        </a:rPr>
                        <a:t>imagin</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US" sz="3200" b="1" dirty="0">
                          <a:solidFill>
                            <a:schemeClr val="tx1"/>
                          </a:solidFill>
                          <a:latin typeface="Gill Sans MT" panose="020B0502020104020203" pitchFamily="34" charset="0"/>
                        </a:rPr>
                        <a:t>educ</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3200" b="1" dirty="0">
                          <a:solidFill>
                            <a:schemeClr val="tx1"/>
                          </a:solidFill>
                          <a:latin typeface="Gill Sans MT" panose="020B0502020104020203" pitchFamily="34" charset="0"/>
                        </a:rPr>
                        <a:t>differenti</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US" sz="3200" b="1" dirty="0">
                          <a:solidFill>
                            <a:schemeClr val="tx1"/>
                          </a:solidFill>
                          <a:latin typeface="Gill Sans MT" panose="020B0502020104020203" pitchFamily="34" charset="0"/>
                        </a:rPr>
                        <a:t>litig</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3200" b="1" dirty="0">
                          <a:solidFill>
                            <a:schemeClr val="tx1"/>
                          </a:solidFill>
                          <a:latin typeface="Gill Sans MT" panose="020B0502020104020203" pitchFamily="34" charset="0"/>
                        </a:rPr>
                        <a:t>damn</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US" sz="3200" b="1" dirty="0">
                          <a:solidFill>
                            <a:schemeClr val="tx1"/>
                          </a:solidFill>
                          <a:latin typeface="Gill Sans MT" panose="020B0502020104020203" pitchFamily="34" charset="0"/>
                        </a:rPr>
                        <a:t>isol</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3200" b="1" dirty="0">
                          <a:solidFill>
                            <a:schemeClr val="tx1"/>
                          </a:solidFill>
                          <a:latin typeface="Gill Sans MT" panose="020B0502020104020203" pitchFamily="34" charset="0"/>
                        </a:rPr>
                        <a:t>invit</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744938068"/>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200" b="1" i="0" dirty="0">
                          <a:solidFill>
                            <a:srgbClr val="000000"/>
                          </a:solidFill>
                          <a:effectLst/>
                          <a:latin typeface="Gill Sans MT" panose="020B0502020104020203" pitchFamily="34" charset="0"/>
                        </a:rPr>
                        <a:t>sens</a:t>
                      </a:r>
                      <a:r>
                        <a:rPr lang="en-GB" sz="3200" b="1" i="0" dirty="0">
                          <a:solidFill>
                            <a:srgbClr val="FF0000"/>
                          </a:solidFill>
                          <a:effectLst/>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3200" b="1" dirty="0">
                          <a:solidFill>
                            <a:schemeClr val="tx1"/>
                          </a:solidFill>
                          <a:latin typeface="Gill Sans MT" panose="020B0502020104020203" pitchFamily="34" charset="0"/>
                        </a:rPr>
                        <a:t>float</a:t>
                      </a:r>
                      <a:r>
                        <a:rPr lang="en-US" sz="3200" b="1" dirty="0">
                          <a:solidFill>
                            <a:srgbClr val="FF0000"/>
                          </a:solidFill>
                          <a:latin typeface="Gill Sans MT" panose="020B0502020104020203" pitchFamily="34" charset="0"/>
                        </a:rPr>
                        <a:t>ation</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US" sz="3200" b="1" dirty="0">
                          <a:solidFill>
                            <a:schemeClr val="tx1"/>
                          </a:solidFill>
                          <a:latin typeface="Gill Sans MT" panose="020B0502020104020203" pitchFamily="34" charset="0"/>
                        </a:rPr>
                        <a:t>exagger</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3200" b="1" dirty="0">
                          <a:solidFill>
                            <a:schemeClr val="tx1"/>
                          </a:solidFill>
                          <a:latin typeface="Gill Sans MT" panose="020B0502020104020203" pitchFamily="34" charset="0"/>
                        </a:rPr>
                        <a:t>hibern</a:t>
                      </a:r>
                      <a:r>
                        <a:rPr lang="en-US" sz="3200" b="1" dirty="0">
                          <a:solidFill>
                            <a:srgbClr val="FF0000"/>
                          </a:solidFill>
                          <a:latin typeface="Gill Sans MT" panose="020B0502020104020203" pitchFamily="34" charset="0"/>
                        </a:rPr>
                        <a:t>ation</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US" sz="3200" b="1" dirty="0">
                          <a:solidFill>
                            <a:schemeClr val="tx1"/>
                          </a:solidFill>
                          <a:latin typeface="Gill Sans MT" panose="020B0502020104020203" pitchFamily="34" charset="0"/>
                        </a:rPr>
                        <a:t>concentr</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3200" b="1" dirty="0">
                          <a:solidFill>
                            <a:schemeClr val="tx1"/>
                          </a:solidFill>
                          <a:latin typeface="Gill Sans MT" panose="020B0502020104020203" pitchFamily="34" charset="0"/>
                        </a:rPr>
                        <a:t>moder</a:t>
                      </a:r>
                      <a:r>
                        <a:rPr lang="en-US" sz="3200" b="1" dirty="0">
                          <a:solidFill>
                            <a:srgbClr val="FF0000"/>
                          </a:solidFill>
                          <a:latin typeface="Gill Sans MT" panose="020B0502020104020203" pitchFamily="34" charset="0"/>
                        </a:rPr>
                        <a:t>ation</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US" sz="3200" b="1" dirty="0">
                          <a:solidFill>
                            <a:schemeClr val="tx1"/>
                          </a:solidFill>
                          <a:latin typeface="Gill Sans MT" panose="020B0502020104020203" pitchFamily="34" charset="0"/>
                        </a:rPr>
                        <a:t>tax</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3200" b="1" dirty="0">
                          <a:solidFill>
                            <a:schemeClr val="tx1"/>
                          </a:solidFill>
                          <a:latin typeface="Gill Sans MT" panose="020B0502020104020203" pitchFamily="34" charset="0"/>
                        </a:rPr>
                        <a:t>hesit</a:t>
                      </a:r>
                      <a:r>
                        <a:rPr lang="en-US" sz="3200" b="1" dirty="0">
                          <a:solidFill>
                            <a:srgbClr val="FF0000"/>
                          </a:solidFill>
                          <a:latin typeface="Gill Sans MT" panose="020B0502020104020203" pitchFamily="34" charset="0"/>
                        </a:rPr>
                        <a:t>ation</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inform</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prepar</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propag</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educ</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litig</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ador</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admir</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imagin</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differenti</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damn</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sens</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0"/>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exagger</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0"/>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concentr</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0"/>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tax</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0"/>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isol</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0"/>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float</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hibern</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moder</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hesit</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invit</a:t>
            </a:r>
            <a:r>
              <a:rPr lang="en-US"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412098984"/>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information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preparation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adoration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admiration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0"/>
                        </a:rPr>
                        <a:t>taxation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isolation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hesitation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invitation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hibernation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moderation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creation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education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situation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2634065426"/>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adoration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admiration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US" sz="1400" dirty="0">
                          <a:solidFill>
                            <a:schemeClr val="tx1"/>
                          </a:solidFill>
                          <a:latin typeface="Gill Sans MT" panose="020B0502020104020203" pitchFamily="34" charset="0"/>
                        </a:rPr>
                        <a:t>imagination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US" sz="1400" dirty="0">
                          <a:solidFill>
                            <a:schemeClr val="tx1"/>
                          </a:solidFill>
                          <a:latin typeface="Gill Sans MT" panose="020B0502020104020203" pitchFamily="34" charset="0"/>
                        </a:rPr>
                        <a:t>differentiation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0"/>
                        </a:rPr>
                        <a:t>damnation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information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preparation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concentration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taxation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sensation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translation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evaluation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sensation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1829390038"/>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preparation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propagation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US" sz="1400" dirty="0">
                          <a:solidFill>
                            <a:schemeClr val="tx1"/>
                          </a:solidFill>
                          <a:latin typeface="Gill Sans MT" panose="020B0502020104020203" pitchFamily="34" charset="0"/>
                        </a:rPr>
                        <a:t>education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US" sz="1400" dirty="0">
                          <a:solidFill>
                            <a:schemeClr val="tx1"/>
                          </a:solidFill>
                          <a:latin typeface="Gill Sans MT" panose="020B0502020104020203" pitchFamily="34" charset="0"/>
                        </a:rPr>
                        <a:t>hibernation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0"/>
                        </a:rPr>
                        <a:t>moderation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hesitation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exaggeration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concentration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differentiation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damnation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i="0" u="none" dirty="0">
                          <a:solidFill>
                            <a:schemeClr val="tx1"/>
                          </a:solidFill>
                          <a:latin typeface="Gill Sans MT" panose="020B0502020104020203" pitchFamily="34" charset="0"/>
                        </a:rPr>
                        <a:t>situation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dirty="0">
                          <a:solidFill>
                            <a:schemeClr val="tx1"/>
                          </a:solidFill>
                          <a:latin typeface="Gill Sans MT" panose="020B0502020104020203" pitchFamily="34" charset="77"/>
                        </a:rPr>
                        <a:t>translation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dirty="0">
                          <a:solidFill>
                            <a:schemeClr val="tx1"/>
                          </a:solidFill>
                          <a:latin typeface="Gill Sans MT" panose="020B0502020104020203" pitchFamily="34" charset="77"/>
                        </a:rPr>
                        <a:t>evaluation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7ECCB8FD-CC01-2C67-ED56-933483A62E56}"/>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2371278928"/>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1800" b="0" i="0" dirty="0">
                          <a:solidFill>
                            <a:srgbClr val="000000"/>
                          </a:solidFill>
                          <a:effectLst/>
                          <a:latin typeface="Gill Sans MT" panose="020B0502020104020203" pitchFamily="34" charset="0"/>
                        </a:rPr>
                        <a:t>inform</a:t>
                      </a:r>
                      <a:r>
                        <a:rPr lang="en-GB" sz="1800" b="0" i="0" dirty="0">
                          <a:solidFill>
                            <a:srgbClr val="FF0000"/>
                          </a:solidFill>
                          <a:effectLst/>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ador</a:t>
                      </a:r>
                      <a:r>
                        <a:rPr lang="en-GB" sz="1800" b="0" i="0" dirty="0">
                          <a:solidFill>
                            <a:srgbClr val="FF0000"/>
                          </a:solidFill>
                          <a:effectLst/>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sens</a:t>
                      </a:r>
                      <a:r>
                        <a:rPr lang="en-GB" sz="1800" b="0" i="0" dirty="0">
                          <a:solidFill>
                            <a:srgbClr val="FF0000"/>
                          </a:solidFill>
                          <a:effectLst/>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float</a:t>
                      </a:r>
                      <a:r>
                        <a:rPr lang="en-US" sz="1800" dirty="0">
                          <a:solidFill>
                            <a:srgbClr val="FF0000"/>
                          </a:solidFill>
                          <a:latin typeface="Gill Sans MT" panose="020B0502020104020203" pitchFamily="34" charset="0"/>
                        </a:rPr>
                        <a:t>ation</a:t>
                      </a:r>
                      <a:endParaRPr lang="en-GB" sz="18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1800" b="0" i="0" dirty="0">
                          <a:solidFill>
                            <a:srgbClr val="000000"/>
                          </a:solidFill>
                          <a:effectLst/>
                          <a:latin typeface="Gill Sans MT" panose="020B0502020104020203" pitchFamily="34" charset="0"/>
                        </a:rPr>
                        <a:t>prepar</a:t>
                      </a:r>
                      <a:r>
                        <a:rPr lang="en-GB" sz="1800" b="0" i="0" dirty="0">
                          <a:solidFill>
                            <a:srgbClr val="FF0000"/>
                          </a:solidFill>
                          <a:effectLst/>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admir</a:t>
                      </a:r>
                      <a:r>
                        <a:rPr lang="en-GB" sz="1800" b="0" i="0" dirty="0">
                          <a:solidFill>
                            <a:srgbClr val="FF0000"/>
                          </a:solidFill>
                          <a:effectLst/>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exagger</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hibern</a:t>
                      </a:r>
                      <a:r>
                        <a:rPr lang="en-US" sz="1800" dirty="0">
                          <a:solidFill>
                            <a:srgbClr val="FF0000"/>
                          </a:solidFill>
                          <a:latin typeface="Gill Sans MT" panose="020B0502020104020203" pitchFamily="34" charset="0"/>
                        </a:rPr>
                        <a:t>ation</a:t>
                      </a:r>
                      <a:endParaRPr lang="en-GB" sz="18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US" sz="1800" dirty="0">
                          <a:solidFill>
                            <a:schemeClr val="tx1"/>
                          </a:solidFill>
                          <a:latin typeface="Gill Sans MT" panose="020B0502020104020203" pitchFamily="34" charset="0"/>
                        </a:rPr>
                        <a:t>propag</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imagin</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concentr</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moder</a:t>
                      </a:r>
                      <a:r>
                        <a:rPr lang="en-US" sz="1800" dirty="0">
                          <a:solidFill>
                            <a:srgbClr val="FF0000"/>
                          </a:solidFill>
                          <a:latin typeface="Gill Sans MT" panose="020B0502020104020203" pitchFamily="34" charset="0"/>
                        </a:rPr>
                        <a:t>ation</a:t>
                      </a:r>
                      <a:endParaRPr lang="en-GB" sz="18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US" sz="1800" dirty="0">
                          <a:solidFill>
                            <a:schemeClr val="tx1"/>
                          </a:solidFill>
                          <a:latin typeface="Gill Sans MT" panose="020B0502020104020203" pitchFamily="34" charset="0"/>
                        </a:rPr>
                        <a:t>educ</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differenti</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tax</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hesit</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extLst>
                  <a:ext uri="{0D108BD9-81ED-4DB2-BD59-A6C34878D82A}">
                    <a16:rowId xmlns:a16="http://schemas.microsoft.com/office/drawing/2014/main" val="3298094511"/>
                  </a:ext>
                </a:extLst>
              </a:tr>
              <a:tr h="1380393">
                <a:tc>
                  <a:txBody>
                    <a:bodyPr/>
                    <a:lstStyle/>
                    <a:p>
                      <a:pPr algn="ctr"/>
                      <a:r>
                        <a:rPr lang="en-US" sz="1800" dirty="0">
                          <a:solidFill>
                            <a:schemeClr val="tx1"/>
                          </a:solidFill>
                          <a:latin typeface="Gill Sans MT" panose="020B0502020104020203" pitchFamily="34" charset="0"/>
                        </a:rPr>
                        <a:t>litig</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damn</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isol</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tc>
                  <a:txBody>
                    <a:bodyPr/>
                    <a:lstStyle/>
                    <a:p>
                      <a:pPr algn="ctr"/>
                      <a:r>
                        <a:rPr lang="en-US" sz="1800" dirty="0">
                          <a:solidFill>
                            <a:schemeClr val="tx1"/>
                          </a:solidFill>
                          <a:latin typeface="Gill Sans MT" panose="020B0502020104020203" pitchFamily="34" charset="0"/>
                        </a:rPr>
                        <a:t>invit</a:t>
                      </a:r>
                      <a:r>
                        <a:rPr lang="en-US" sz="1800" dirty="0">
                          <a:solidFill>
                            <a:srgbClr val="FF0000"/>
                          </a:solidFill>
                          <a:latin typeface="Gill Sans MT" panose="020B0502020104020203" pitchFamily="34" charset="0"/>
                        </a:rPr>
                        <a:t>ation</a:t>
                      </a:r>
                      <a:endParaRPr lang="en-GB" sz="1800" dirty="0">
                        <a:solidFill>
                          <a:srgbClr val="FF0000"/>
                        </a:solidFill>
                        <a:latin typeface="Gill Sans MT" panose="020B0502020104020203" pitchFamily="34" charset="0"/>
                      </a:endParaRP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365392845"/>
              </p:ext>
            </p:extLst>
          </p:nvPr>
        </p:nvGraphicFramePr>
        <p:xfrm>
          <a:off x="2457450" y="706512"/>
          <a:ext cx="4022864" cy="1712991"/>
        </p:xfrm>
        <a:graphic>
          <a:graphicData uri="http://schemas.openxmlformats.org/drawingml/2006/table">
            <a:tbl>
              <a:tblPr firstRow="1" bandRow="1">
                <a:tableStyleId>{5940675A-B579-460E-94D1-54222C63F5DA}</a:tableStyleId>
              </a:tblPr>
              <a:tblGrid>
                <a:gridCol w="4022864">
                  <a:extLst>
                    <a:ext uri="{9D8B030D-6E8A-4147-A177-3AD203B41FA5}">
                      <a16:colId xmlns:a16="http://schemas.microsoft.com/office/drawing/2014/main" val="144608446"/>
                    </a:ext>
                  </a:extLst>
                </a:gridCol>
              </a:tblGrid>
              <a:tr h="435337">
                <a:tc>
                  <a:txBody>
                    <a:bodyPr/>
                    <a:lstStyle/>
                    <a:p>
                      <a:pPr algn="ctr"/>
                      <a:r>
                        <a:rPr lang="en-GB" b="1" dirty="0">
                          <a:solidFill>
                            <a:srgbClr val="FF0000"/>
                          </a:solidFill>
                        </a:rPr>
                        <a:t>Spelling Rule / Weekly </a:t>
                      </a:r>
                      <a:r>
                        <a:rPr lang="en-GB" b="1">
                          <a:solidFill>
                            <a:srgbClr val="FF0000"/>
                          </a:solidFill>
                        </a:rPr>
                        <a:t>Focus </a:t>
                      </a:r>
                      <a:endParaRPr lang="en-GB" b="1" dirty="0">
                        <a:solidFill>
                          <a:srgbClr val="0070C0"/>
                        </a:solidFill>
                      </a:endParaRPr>
                    </a:p>
                  </a:txBody>
                  <a:tcPr anchor="ctr"/>
                </a:tc>
                <a:extLst>
                  <a:ext uri="{0D108BD9-81ED-4DB2-BD59-A6C34878D82A}">
                    <a16:rowId xmlns:a16="http://schemas.microsoft.com/office/drawing/2014/main" val="1726703323"/>
                  </a:ext>
                </a:extLst>
              </a:tr>
              <a:tr h="1277654">
                <a:tc>
                  <a:txBody>
                    <a:bodyPr/>
                    <a:lstStyle/>
                    <a:p>
                      <a:pPr algn="ctr"/>
                      <a:r>
                        <a:rPr lang="en-GB" sz="1200" b="1" dirty="0">
                          <a:latin typeface="Gill Sans MT" panose="020B0502020104020203" pitchFamily="34" charset="0"/>
                        </a:rPr>
                        <a:t>Suffix -</a:t>
                      </a:r>
                      <a:r>
                        <a:rPr lang="en-GB" sz="1200" b="1" dirty="0" err="1">
                          <a:latin typeface="Gill Sans MT" panose="020B0502020104020203" pitchFamily="34" charset="0"/>
                        </a:rPr>
                        <a:t>ation</a:t>
                      </a:r>
                      <a:r>
                        <a:rPr lang="en-GB" sz="1200" b="1" baseline="0" dirty="0">
                          <a:latin typeface="Gill Sans MT" panose="020B0502020104020203" pitchFamily="34" charset="0"/>
                        </a:rPr>
                        <a:t> </a:t>
                      </a:r>
                    </a:p>
                    <a:p>
                      <a:pPr algn="ctr"/>
                      <a:endParaRPr lang="en-GB" sz="1200" b="1" baseline="0" dirty="0">
                        <a:latin typeface="Gill Sans MT" panose="020B0502020104020203" pitchFamily="34" charset="0"/>
                      </a:endParaRPr>
                    </a:p>
                    <a:p>
                      <a:pPr algn="ctr"/>
                      <a:r>
                        <a:rPr lang="en-US" sz="1200" b="0" dirty="0">
                          <a:solidFill>
                            <a:srgbClr val="FF0000"/>
                          </a:solidFill>
                          <a:latin typeface="Gill Sans MT" panose="020B0502020104020203" pitchFamily="34" charset="0"/>
                        </a:rPr>
                        <a:t>The suffix –</a:t>
                      </a:r>
                      <a:r>
                        <a:rPr lang="en-US" sz="1200" b="0" dirty="0" err="1">
                          <a:solidFill>
                            <a:srgbClr val="FF0000"/>
                          </a:solidFill>
                          <a:latin typeface="Gill Sans MT" panose="020B0502020104020203" pitchFamily="34" charset="0"/>
                        </a:rPr>
                        <a:t>ation</a:t>
                      </a:r>
                      <a:r>
                        <a:rPr lang="en-US" sz="1200" b="0" dirty="0">
                          <a:solidFill>
                            <a:srgbClr val="FF0000"/>
                          </a:solidFill>
                          <a:latin typeface="Gill Sans MT" panose="020B0502020104020203" pitchFamily="34" charset="0"/>
                        </a:rPr>
                        <a:t> is added to verbs to form nouns. The rules already learnt still apply.</a:t>
                      </a:r>
                      <a:endParaRPr lang="en-GB" sz="1200" b="0" dirty="0">
                        <a:solidFill>
                          <a:srgbClr val="FF0000"/>
                        </a:solidFill>
                        <a:latin typeface="Gill Sans MT" panose="020B0502020104020203" pitchFamily="34" charset="0"/>
                      </a:endParaRP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4 – Spring Term – Week 3</a:t>
            </a:r>
          </a:p>
        </p:txBody>
      </p:sp>
      <p:pic>
        <p:nvPicPr>
          <p:cNvPr id="2" name="Picture 1" descr="Logo&#10;&#10;Description automatically generated">
            <a:extLst>
              <a:ext uri="{FF2B5EF4-FFF2-40B4-BE49-F238E27FC236}">
                <a16:creationId xmlns:a16="http://schemas.microsoft.com/office/drawing/2014/main" id="{FF22C507-1C99-A12E-F726-D5E859F2CAB6}"/>
              </a:ext>
            </a:extLst>
          </p:cNvPr>
          <p:cNvPicPr>
            <a:picLocks noChangeAspect="1"/>
          </p:cNvPicPr>
          <p:nvPr/>
        </p:nvPicPr>
        <p:blipFill>
          <a:blip r:embed="rId2"/>
          <a:stretch>
            <a:fillRect/>
          </a:stretch>
        </p:blipFill>
        <p:spPr>
          <a:xfrm>
            <a:off x="587656" y="968748"/>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0901161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82FDD-9D81-4C78-1574-6532A38299E4}"/>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5B2D89E-66F0-8A08-4E7F-4854C90A5AE6}"/>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2F544A46-9F2D-00EA-940D-E90AA2805779}"/>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F74C509A-FF28-17C9-5AD4-A53B5850CC8B}"/>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ation</a:t>
            </a:r>
            <a:endPar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9912836A-6AD5-1B94-6BB0-A088D20EC62F}"/>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Y4 - Spring 1 - Week 3</a:t>
            </a:r>
          </a:p>
        </p:txBody>
      </p:sp>
      <p:pic>
        <p:nvPicPr>
          <p:cNvPr id="18" name="Picture 17" descr="A cartoon character with a blue letter&#10;&#10;AI-generated content may be incorrect.">
            <a:extLst>
              <a:ext uri="{FF2B5EF4-FFF2-40B4-BE49-F238E27FC236}">
                <a16:creationId xmlns:a16="http://schemas.microsoft.com/office/drawing/2014/main" id="{D5B9FFB0-14F9-CAF5-D7F4-146F0F1DEE9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08599B69-2CF0-DB9B-8862-84C801952E83}"/>
              </a:ext>
            </a:extLst>
          </p:cNvPr>
          <p:cNvSpPr txBox="1"/>
          <p:nvPr/>
        </p:nvSpPr>
        <p:spPr>
          <a:xfrm>
            <a:off x="391602" y="530654"/>
            <a:ext cx="6074796" cy="461665"/>
          </a:xfrm>
          <a:prstGeom prst="rect">
            <a:avLst/>
          </a:prstGeom>
          <a:noFill/>
        </p:spPr>
        <p:txBody>
          <a:bodyPr wrap="square">
            <a:spAutoFit/>
          </a:bodyPr>
          <a:lstStyle/>
          <a:p>
            <a:pPr lvl="0" algn="ctr" defTabSz="685800">
              <a:defRPr/>
            </a:pPr>
            <a:r>
              <a:rPr lang="en-GB" sz="1200" b="1" i="0" u="none" strike="noStrike" kern="1200" baseline="0" dirty="0">
                <a:solidFill>
                  <a:schemeClr val="tx1"/>
                </a:solidFill>
                <a:latin typeface="Gill Sans MT" panose="020B0502020104020203" pitchFamily="34" charset="0"/>
              </a:rPr>
              <a:t>Rule: </a:t>
            </a:r>
            <a:r>
              <a:rPr lang="en-US" sz="1200" b="1" i="0" u="none" strike="noStrike" kern="1200" baseline="0" dirty="0">
                <a:solidFill>
                  <a:schemeClr val="tx1"/>
                </a:solidFill>
                <a:latin typeface="Gill Sans MT" panose="020B0502020104020203" pitchFamily="34" charset="0"/>
              </a:rPr>
              <a:t>-</a:t>
            </a:r>
            <a:r>
              <a:rPr lang="en-US" sz="1200" b="1" i="0" u="none" strike="noStrike" kern="1200" baseline="0" dirty="0" err="1">
                <a:solidFill>
                  <a:schemeClr val="tx1"/>
                </a:solidFill>
                <a:latin typeface="Gill Sans MT" panose="020B0502020104020203" pitchFamily="34" charset="0"/>
              </a:rPr>
              <a:t>ation</a:t>
            </a:r>
            <a:r>
              <a:rPr lang="en-US" sz="1200" b="1" i="0" u="none" strike="noStrike" kern="1200" baseline="0" dirty="0">
                <a:solidFill>
                  <a:schemeClr val="tx1"/>
                </a:solidFill>
                <a:latin typeface="Gill Sans MT" panose="020B0502020104020203" pitchFamily="34" charset="0"/>
              </a:rPr>
              <a:t> </a:t>
            </a:r>
            <a:r>
              <a:rPr lang="en-US" sz="1200" i="0" u="none" strike="noStrike" kern="1200" baseline="0" dirty="0">
                <a:solidFill>
                  <a:schemeClr val="tx1"/>
                </a:solidFill>
                <a:latin typeface="Gill Sans MT" panose="020B0502020104020203" pitchFamily="34" charset="0"/>
              </a:rPr>
              <a:t>is a suffix. </a:t>
            </a:r>
            <a:r>
              <a:rPr lang="en-US" sz="1200" dirty="0">
                <a:latin typeface="Gill Sans MT" panose="020B0502020104020203" pitchFamily="34" charset="0"/>
              </a:rPr>
              <a:t>A suffix is a group of letters added to the end of a word to modify it, change its meaning and alter its grammatical function in a sentence.</a:t>
            </a:r>
            <a:r>
              <a:rPr lang="en-US" sz="1200" i="0" u="none" strike="noStrike" kern="1200" baseline="0" dirty="0">
                <a:solidFill>
                  <a:schemeClr val="tx1"/>
                </a:solidFill>
                <a:latin typeface="Gill Sans MT" panose="020B0502020104020203" pitchFamily="34" charset="0"/>
              </a:rPr>
              <a:t> </a:t>
            </a:r>
            <a:endParaRPr lang="en-GB" sz="1200" dirty="0">
              <a:solidFill>
                <a:schemeClr val="tx1"/>
              </a:solidFill>
              <a:latin typeface="Gill Sans MT" panose="020B0502020104020203" pitchFamily="34" charset="0"/>
            </a:endParaRPr>
          </a:p>
        </p:txBody>
      </p:sp>
      <p:graphicFrame>
        <p:nvGraphicFramePr>
          <p:cNvPr id="7" name="Table 6">
            <a:extLst>
              <a:ext uri="{FF2B5EF4-FFF2-40B4-BE49-F238E27FC236}">
                <a16:creationId xmlns:a16="http://schemas.microsoft.com/office/drawing/2014/main" id="{3AFE8921-3554-394F-485C-81F0AD0C06BA}"/>
              </a:ext>
            </a:extLst>
          </p:cNvPr>
          <p:cNvGraphicFramePr>
            <a:graphicFrameLocks noGrp="1"/>
          </p:cNvGraphicFramePr>
          <p:nvPr/>
        </p:nvGraphicFramePr>
        <p:xfrm>
          <a:off x="147699"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solidFill>
                            <a:schemeClr val="tx1"/>
                          </a:solidFill>
                          <a:latin typeface="Gill Sans MT" panose="020B0502020104020203" pitchFamily="34" charset="77"/>
                        </a:rPr>
                        <a:t>data</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chemeClr val="tx1"/>
                          </a:solidFill>
                          <a:latin typeface="Gill Sans MT" panose="020B0502020104020203" pitchFamily="34" charset="77"/>
                        </a:rPr>
                        <a:t>love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chemeClr val="tx1"/>
                          </a:solidFill>
                          <a:latin typeface="Gill Sans MT" panose="020B0502020104020203" pitchFamily="34" charset="77"/>
                        </a:rPr>
                        <a:t>research</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Gill Sans MT" panose="020B0502020104020203" pitchFamily="34" charset="77"/>
                        </a:rPr>
                        <a:t>awe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chemeClr val="tx1"/>
                          </a:solidFill>
                          <a:latin typeface="Gill Sans MT" panose="020B0502020104020203" pitchFamily="34" charset="77"/>
                        </a:rPr>
                        <a:t>lonely</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chemeClr val="tx1"/>
                          </a:solidFill>
                          <a:latin typeface="Gill Sans MT" panose="020B0502020104020203" pitchFamily="34" charset="77"/>
                        </a:rPr>
                        <a:t>school</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chemeClr val="tx1"/>
                          </a:solidFill>
                          <a:latin typeface="Gill Sans MT" panose="020B0502020104020203" pitchFamily="34" charset="77"/>
                        </a:rPr>
                        <a:t>sleep</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focus</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1" name="TextBox 10">
            <a:extLst>
              <a:ext uri="{FF2B5EF4-FFF2-40B4-BE49-F238E27FC236}">
                <a16:creationId xmlns:a16="http://schemas.microsoft.com/office/drawing/2014/main" id="{702D65AB-1F31-0E99-D8B7-8BBF4D41F60B}"/>
              </a:ext>
            </a:extLst>
          </p:cNvPr>
          <p:cNvSpPr txBox="1"/>
          <p:nvPr/>
        </p:nvSpPr>
        <p:spPr>
          <a:xfrm>
            <a:off x="147699" y="3186857"/>
            <a:ext cx="317053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Synonyms: </a:t>
            </a:r>
            <a:r>
              <a:rPr lang="en-GB" sz="1200" dirty="0">
                <a:latin typeface="Gill Sans MT" panose="020B0502020104020203" pitchFamily="34" charset="0"/>
              </a:rPr>
              <a:t>Words with same meaning.</a:t>
            </a:r>
          </a:p>
        </p:txBody>
      </p:sp>
      <p:graphicFrame>
        <p:nvGraphicFramePr>
          <p:cNvPr id="12" name="Table 11">
            <a:extLst>
              <a:ext uri="{FF2B5EF4-FFF2-40B4-BE49-F238E27FC236}">
                <a16:creationId xmlns:a16="http://schemas.microsoft.com/office/drawing/2014/main" id="{139E730F-6A2C-FDD2-AD83-C1DA578F10A2}"/>
              </a:ext>
            </a:extLst>
          </p:cNvPr>
          <p:cNvGraphicFramePr>
            <a:graphicFrameLocks noGrp="1"/>
          </p:cNvGraphicFramePr>
          <p:nvPr>
            <p:extLst>
              <p:ext uri="{D42A27DB-BD31-4B8C-83A1-F6EECF244321}">
                <p14:modId xmlns:p14="http://schemas.microsoft.com/office/powerpoint/2010/main" val="4094785369"/>
              </p:ext>
            </p:extLst>
          </p:nvPr>
        </p:nvGraphicFramePr>
        <p:xfrm>
          <a:off x="153916" y="1017718"/>
          <a:ext cx="6537735" cy="1222028"/>
        </p:xfrm>
        <a:graphic>
          <a:graphicData uri="http://schemas.openxmlformats.org/drawingml/2006/table">
            <a:tbl>
              <a:tblPr firstRow="1" bandRow="1">
                <a:tableStyleId>{5940675A-B579-460E-94D1-54222C63F5DA}</a:tableStyleId>
              </a:tblPr>
              <a:tblGrid>
                <a:gridCol w="1307547">
                  <a:extLst>
                    <a:ext uri="{9D8B030D-6E8A-4147-A177-3AD203B41FA5}">
                      <a16:colId xmlns:a16="http://schemas.microsoft.com/office/drawing/2014/main" val="1258760958"/>
                    </a:ext>
                  </a:extLst>
                </a:gridCol>
                <a:gridCol w="1307547">
                  <a:extLst>
                    <a:ext uri="{9D8B030D-6E8A-4147-A177-3AD203B41FA5}">
                      <a16:colId xmlns:a16="http://schemas.microsoft.com/office/drawing/2014/main" val="2964003616"/>
                    </a:ext>
                  </a:extLst>
                </a:gridCol>
                <a:gridCol w="1307547">
                  <a:extLst>
                    <a:ext uri="{9D8B030D-6E8A-4147-A177-3AD203B41FA5}">
                      <a16:colId xmlns:a16="http://schemas.microsoft.com/office/drawing/2014/main" val="1589576130"/>
                    </a:ext>
                  </a:extLst>
                </a:gridCol>
                <a:gridCol w="1307547">
                  <a:extLst>
                    <a:ext uri="{9D8B030D-6E8A-4147-A177-3AD203B41FA5}">
                      <a16:colId xmlns:a16="http://schemas.microsoft.com/office/drawing/2014/main" val="1577149412"/>
                    </a:ext>
                  </a:extLst>
                </a:gridCol>
                <a:gridCol w="1307547">
                  <a:extLst>
                    <a:ext uri="{9D8B030D-6E8A-4147-A177-3AD203B41FA5}">
                      <a16:colId xmlns:a16="http://schemas.microsoft.com/office/drawing/2014/main" val="1341110429"/>
                    </a:ext>
                  </a:extLst>
                </a:gridCol>
              </a:tblGrid>
              <a:tr h="305507">
                <a:tc>
                  <a:txBody>
                    <a:bodyPr/>
                    <a:lstStyle/>
                    <a:p>
                      <a:pPr algn="ctr"/>
                      <a:r>
                        <a:rPr lang="en-GB" sz="1200" b="0" i="0" dirty="0">
                          <a:solidFill>
                            <a:srgbClr val="000000"/>
                          </a:solidFill>
                          <a:effectLst/>
                          <a:latin typeface="Gill Sans MT" panose="020B0502020104020203" pitchFamily="34" charset="0"/>
                        </a:rPr>
                        <a:t>inform</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litig</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differenti</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concentr</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hibern</a:t>
                      </a:r>
                      <a:r>
                        <a:rPr lang="en-US" sz="1200" dirty="0">
                          <a:solidFill>
                            <a:srgbClr val="FF0000"/>
                          </a:solidFill>
                          <a:latin typeface="Gill Sans MT" panose="020B0502020104020203" pitchFamily="34" charset="0"/>
                        </a:rPr>
                        <a:t>ation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305507">
                <a:tc>
                  <a:txBody>
                    <a:bodyPr/>
                    <a:lstStyle/>
                    <a:p>
                      <a:pPr algn="ctr"/>
                      <a:r>
                        <a:rPr lang="en-GB" sz="1200" b="0" i="0" dirty="0">
                          <a:solidFill>
                            <a:srgbClr val="000000"/>
                          </a:solidFill>
                          <a:effectLst/>
                          <a:latin typeface="Gill Sans MT" panose="020B0502020104020203" pitchFamily="34" charset="0"/>
                        </a:rPr>
                        <a:t>prepar</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ador</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damn</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tax</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moder</a:t>
                      </a:r>
                      <a:r>
                        <a:rPr lang="en-US" sz="1200" dirty="0">
                          <a:solidFill>
                            <a:srgbClr val="FF0000"/>
                          </a:solidFill>
                          <a:latin typeface="Gill Sans MT" panose="020B0502020104020203" pitchFamily="34" charset="0"/>
                        </a:rPr>
                        <a:t>ation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305507">
                <a:tc>
                  <a:txBody>
                    <a:bodyPr/>
                    <a:lstStyle/>
                    <a:p>
                      <a:pPr algn="ctr"/>
                      <a:r>
                        <a:rPr lang="en-US" sz="1200" dirty="0">
                          <a:solidFill>
                            <a:schemeClr val="tx1"/>
                          </a:solidFill>
                          <a:latin typeface="Gill Sans MT" panose="020B0502020104020203" pitchFamily="34" charset="0"/>
                        </a:rPr>
                        <a:t>propag</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admir</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sens</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isol</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hesit</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305507">
                <a:tc>
                  <a:txBody>
                    <a:bodyPr/>
                    <a:lstStyle/>
                    <a:p>
                      <a:pPr algn="ctr"/>
                      <a:r>
                        <a:rPr lang="en-US" sz="1200" dirty="0">
                          <a:solidFill>
                            <a:schemeClr val="tx1"/>
                          </a:solidFill>
                          <a:latin typeface="Gill Sans MT" panose="020B0502020104020203" pitchFamily="34" charset="0"/>
                        </a:rPr>
                        <a:t>educ</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imagin</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exagger</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float</a:t>
                      </a:r>
                      <a:r>
                        <a:rPr lang="en-US" sz="1200" dirty="0">
                          <a:solidFill>
                            <a:srgbClr val="FF0000"/>
                          </a:solidFill>
                          <a:latin typeface="Gill Sans MT" panose="020B0502020104020203" pitchFamily="34" charset="0"/>
                        </a:rPr>
                        <a:t>ation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invit</a:t>
                      </a:r>
                      <a:r>
                        <a:rPr lang="en-US" sz="1200" dirty="0">
                          <a:solidFill>
                            <a:srgbClr val="FF0000"/>
                          </a:solidFill>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bl>
          </a:graphicData>
        </a:graphic>
      </p:graphicFrame>
      <p:graphicFrame>
        <p:nvGraphicFramePr>
          <p:cNvPr id="13" name="Table 12">
            <a:extLst>
              <a:ext uri="{FF2B5EF4-FFF2-40B4-BE49-F238E27FC236}">
                <a16:creationId xmlns:a16="http://schemas.microsoft.com/office/drawing/2014/main" id="{DBD4F04A-ED74-A392-1A76-A933D7D68004}"/>
              </a:ext>
            </a:extLst>
          </p:cNvPr>
          <p:cNvGraphicFramePr>
            <a:graphicFrameLocks noGrp="1"/>
          </p:cNvGraphicFramePr>
          <p:nvPr/>
        </p:nvGraphicFramePr>
        <p:xfrm>
          <a:off x="3521115"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solidFill>
                            <a:schemeClr val="tx1"/>
                          </a:solidFill>
                          <a:latin typeface="Gill Sans MT" panose="020B0502020104020203" pitchFamily="34" charset="77"/>
                        </a:rPr>
                        <a:t>finish</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chemeClr val="tx1"/>
                          </a:solidFill>
                          <a:latin typeface="Gill Sans MT" panose="020B0502020104020203" pitchFamily="34" charset="77"/>
                        </a:rPr>
                        <a:t>contact</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chemeClr val="tx1"/>
                          </a:solidFill>
                          <a:latin typeface="Gill Sans MT" panose="020B0502020104020203" pitchFamily="34" charset="77"/>
                        </a:rPr>
                        <a:t>hate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Gill Sans MT" panose="020B0502020104020203" pitchFamily="34" charset="77"/>
                        </a:rPr>
                        <a:t>distraction</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chemeClr val="tx1"/>
                          </a:solidFill>
                          <a:latin typeface="Gill Sans MT" panose="020B0502020104020203" pitchFamily="34" charset="77"/>
                        </a:rPr>
                        <a:t>sink</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chemeClr val="tx1"/>
                          </a:solidFill>
                          <a:latin typeface="Gill Sans MT" panose="020B0502020104020203" pitchFamily="34" charset="77"/>
                        </a:rPr>
                        <a:t>understate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chemeClr val="tx1"/>
                          </a:solidFill>
                          <a:latin typeface="Gill Sans MT" panose="020B0502020104020203" pitchFamily="34" charset="77"/>
                        </a:rPr>
                        <a:t>uneducated</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awake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4" name="TextBox 13">
            <a:extLst>
              <a:ext uri="{FF2B5EF4-FFF2-40B4-BE49-F238E27FC236}">
                <a16:creationId xmlns:a16="http://schemas.microsoft.com/office/drawing/2014/main" id="{34B43BBC-6BD2-DE9F-E709-C402380EFA00}"/>
              </a:ext>
            </a:extLst>
          </p:cNvPr>
          <p:cNvSpPr txBox="1"/>
          <p:nvPr/>
        </p:nvSpPr>
        <p:spPr>
          <a:xfrm>
            <a:off x="3521115" y="3186857"/>
            <a:ext cx="3164318"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Antonyms: </a:t>
            </a:r>
            <a:r>
              <a:rPr lang="en-GB" sz="1200" dirty="0">
                <a:latin typeface="Gill Sans MT" panose="020B0502020104020203" pitchFamily="34" charset="0"/>
              </a:rPr>
              <a:t>Words with opposite meaning.</a:t>
            </a:r>
          </a:p>
        </p:txBody>
      </p:sp>
      <p:graphicFrame>
        <p:nvGraphicFramePr>
          <p:cNvPr id="15" name="Table 14">
            <a:extLst>
              <a:ext uri="{FF2B5EF4-FFF2-40B4-BE49-F238E27FC236}">
                <a16:creationId xmlns:a16="http://schemas.microsoft.com/office/drawing/2014/main" id="{59E3CFA2-3DB1-288A-ED90-88551C69C109}"/>
              </a:ext>
            </a:extLst>
          </p:cNvPr>
          <p:cNvGraphicFramePr>
            <a:graphicFrameLocks noGrp="1"/>
          </p:cNvGraphicFramePr>
          <p:nvPr/>
        </p:nvGraphicFramePr>
        <p:xfrm>
          <a:off x="147699"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example</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r>
                        <a:rPr lang="en-GB" sz="1400" dirty="0">
                          <a:latin typeface="Gill Sans MT" panose="020B0502020104020203" pitchFamily="34" charset="77"/>
                        </a:rPr>
                        <a:t>3</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r>
                        <a:rPr lang="en-GB" sz="1400" dirty="0">
                          <a:solidFill>
                            <a:schemeClr val="bg1">
                              <a:lumMod val="50000"/>
                            </a:schemeClr>
                          </a:solidFill>
                          <a:latin typeface="Gill Sans MT" panose="020B0502020104020203" pitchFamily="34" charset="77"/>
                        </a:rPr>
                        <a:t>ex-am-</a:t>
                      </a:r>
                      <a:r>
                        <a:rPr lang="en-GB" sz="1400" dirty="0" err="1">
                          <a:solidFill>
                            <a:schemeClr val="bg1">
                              <a:lumMod val="50000"/>
                            </a:schemeClr>
                          </a:solidFill>
                          <a:latin typeface="Gill Sans MT" panose="020B0502020104020203" pitchFamily="34" charset="77"/>
                        </a:rPr>
                        <a:t>ple</a:t>
                      </a: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sp>
        <p:nvSpPr>
          <p:cNvPr id="16" name="TextBox 15">
            <a:extLst>
              <a:ext uri="{FF2B5EF4-FFF2-40B4-BE49-F238E27FC236}">
                <a16:creationId xmlns:a16="http://schemas.microsoft.com/office/drawing/2014/main" id="{BB16D62D-1DB7-132D-EDB1-E9B5AFDA8B52}"/>
              </a:ext>
            </a:extLst>
          </p:cNvPr>
          <p:cNvSpPr txBox="1"/>
          <p:nvPr/>
        </p:nvSpPr>
        <p:spPr>
          <a:xfrm>
            <a:off x="95425" y="6777977"/>
            <a:ext cx="659622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Syllables: </a:t>
            </a:r>
            <a:r>
              <a:rPr lang="en-GB" sz="1200" dirty="0">
                <a:latin typeface="Gill Sans MT" panose="020B0502020104020203" pitchFamily="34" charset="0"/>
              </a:rPr>
              <a:t>Write how many syllables are in each word, then write the word in its syllables below.</a:t>
            </a:r>
          </a:p>
        </p:txBody>
      </p:sp>
      <p:graphicFrame>
        <p:nvGraphicFramePr>
          <p:cNvPr id="17" name="Table 16">
            <a:extLst>
              <a:ext uri="{FF2B5EF4-FFF2-40B4-BE49-F238E27FC236}">
                <a16:creationId xmlns:a16="http://schemas.microsoft.com/office/drawing/2014/main" id="{D4E44A91-66D5-F9FD-2C38-116D2AD85CBB}"/>
              </a:ext>
            </a:extLst>
          </p:cNvPr>
          <p:cNvGraphicFramePr>
            <a:graphicFrameLocks noGrp="1"/>
          </p:cNvGraphicFramePr>
          <p:nvPr/>
        </p:nvGraphicFramePr>
        <p:xfrm>
          <a:off x="3521115"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US" sz="1400" dirty="0">
                          <a:solidFill>
                            <a:schemeClr val="tx1"/>
                          </a:solidFill>
                          <a:latin typeface="Gill Sans MT" panose="020B0502020104020203" pitchFamily="34" charset="0"/>
                        </a:rPr>
                        <a:t>differentiation</a:t>
                      </a:r>
                      <a:endParaRPr lang="en-GB" sz="14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19" name="Table 18">
            <a:extLst>
              <a:ext uri="{FF2B5EF4-FFF2-40B4-BE49-F238E27FC236}">
                <a16:creationId xmlns:a16="http://schemas.microsoft.com/office/drawing/2014/main" id="{87C129B8-DF11-517E-25E3-F75BC72F538D}"/>
              </a:ext>
            </a:extLst>
          </p:cNvPr>
          <p:cNvGraphicFramePr>
            <a:graphicFrameLocks noGrp="1"/>
          </p:cNvGraphicFramePr>
          <p:nvPr/>
        </p:nvGraphicFramePr>
        <p:xfrm>
          <a:off x="147699"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Gill Sans MT" panose="020B0502020104020203" pitchFamily="34" charset="0"/>
                        </a:rPr>
                        <a:t>education</a:t>
                      </a: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0" name="Table 19">
            <a:extLst>
              <a:ext uri="{FF2B5EF4-FFF2-40B4-BE49-F238E27FC236}">
                <a16:creationId xmlns:a16="http://schemas.microsoft.com/office/drawing/2014/main" id="{526C9C9D-7CE8-BF24-1B49-1EA86DBF0EBB}"/>
              </a:ext>
            </a:extLst>
          </p:cNvPr>
          <p:cNvGraphicFramePr>
            <a:graphicFrameLocks noGrp="1"/>
          </p:cNvGraphicFramePr>
          <p:nvPr/>
        </p:nvGraphicFramePr>
        <p:xfrm>
          <a:off x="3521115"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US" sz="1400" dirty="0">
                          <a:solidFill>
                            <a:schemeClr val="tx1"/>
                          </a:solidFill>
                          <a:latin typeface="Gill Sans MT" panose="020B0502020104020203" pitchFamily="34" charset="0"/>
                        </a:rPr>
                        <a:t>moderation</a:t>
                      </a:r>
                      <a:endParaRPr lang="en-GB" sz="14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6" name="Table 25">
            <a:extLst>
              <a:ext uri="{FF2B5EF4-FFF2-40B4-BE49-F238E27FC236}">
                <a16:creationId xmlns:a16="http://schemas.microsoft.com/office/drawing/2014/main" id="{7C77D705-6E28-75E2-C66E-5EFE304ECE7D}"/>
              </a:ext>
            </a:extLst>
          </p:cNvPr>
          <p:cNvGraphicFramePr>
            <a:graphicFrameLocks noGrp="1"/>
          </p:cNvGraphicFramePr>
          <p:nvPr/>
        </p:nvGraphicFramePr>
        <p:xfrm>
          <a:off x="147699"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b="0" i="0" dirty="0">
                          <a:solidFill>
                            <a:schemeClr val="tx1"/>
                          </a:solidFill>
                          <a:effectLst/>
                          <a:latin typeface="Gill Sans MT" panose="020B0502020104020203" pitchFamily="34" charset="0"/>
                        </a:rPr>
                        <a:t>adoration</a:t>
                      </a:r>
                      <a:endParaRPr lang="en-GB" sz="14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7" name="Table 26">
            <a:extLst>
              <a:ext uri="{FF2B5EF4-FFF2-40B4-BE49-F238E27FC236}">
                <a16:creationId xmlns:a16="http://schemas.microsoft.com/office/drawing/2014/main" id="{EEFD161F-A0C7-B040-5D41-2BA1BCB37BC7}"/>
              </a:ext>
            </a:extLst>
          </p:cNvPr>
          <p:cNvGraphicFramePr>
            <a:graphicFrameLocks noGrp="1"/>
          </p:cNvGraphicFramePr>
          <p:nvPr/>
        </p:nvGraphicFramePr>
        <p:xfrm>
          <a:off x="3521115"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b="0" i="0" dirty="0">
                          <a:solidFill>
                            <a:schemeClr val="tx1"/>
                          </a:solidFill>
                          <a:effectLst/>
                          <a:latin typeface="Gill Sans MT" panose="020B0502020104020203" pitchFamily="34" charset="0"/>
                        </a:rPr>
                        <a:t>information</a:t>
                      </a:r>
                      <a:endParaRPr lang="en-GB" sz="14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9" name="Table 28">
            <a:extLst>
              <a:ext uri="{FF2B5EF4-FFF2-40B4-BE49-F238E27FC236}">
                <a16:creationId xmlns:a16="http://schemas.microsoft.com/office/drawing/2014/main" id="{D9010334-5046-0FE7-554B-87B1524CCF5F}"/>
              </a:ext>
            </a:extLst>
          </p:cNvPr>
          <p:cNvGraphicFramePr>
            <a:graphicFrameLocks noGrp="1"/>
          </p:cNvGraphicFramePr>
          <p:nvPr/>
        </p:nvGraphicFramePr>
        <p:xfrm>
          <a:off x="147699" y="2482380"/>
          <a:ext cx="6537734" cy="703152"/>
        </p:xfrm>
        <a:graphic>
          <a:graphicData uri="http://schemas.openxmlformats.org/drawingml/2006/table">
            <a:tbl>
              <a:tblPr firstRow="1" bandRow="1">
                <a:tableStyleId>{5940675A-B579-460E-94D1-54222C63F5DA}</a:tableStyleId>
              </a:tblPr>
              <a:tblGrid>
                <a:gridCol w="6537734">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29B4F7C1-85DE-9AE1-3663-2F020AD47F37}"/>
              </a:ext>
            </a:extLst>
          </p:cNvPr>
          <p:cNvSpPr txBox="1"/>
          <p:nvPr/>
        </p:nvSpPr>
        <p:spPr>
          <a:xfrm>
            <a:off x="246031" y="2218593"/>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spTree>
    <p:extLst>
      <p:ext uri="{BB962C8B-B14F-4D97-AF65-F5344CB8AC3E}">
        <p14:creationId xmlns:p14="http://schemas.microsoft.com/office/powerpoint/2010/main" val="3646237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980845631"/>
              </p:ext>
            </p:extLst>
          </p:nvPr>
        </p:nvGraphicFramePr>
        <p:xfrm>
          <a:off x="259422" y="303216"/>
          <a:ext cx="6339156" cy="9333156"/>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4436">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4436">
                <a:tc>
                  <a:txBody>
                    <a:bodyPr/>
                    <a:lstStyle/>
                    <a:p>
                      <a:pPr algn="ctr"/>
                      <a:r>
                        <a:rPr lang="en-GB" sz="1400" b="0" i="0" dirty="0">
                          <a:solidFill>
                            <a:srgbClr val="000000"/>
                          </a:solidFill>
                          <a:effectLst/>
                          <a:latin typeface="Gill Sans MT" panose="020B0502020104020203" pitchFamily="34" charset="0"/>
                        </a:rPr>
                        <a:t>inform</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4436">
                <a:tc>
                  <a:txBody>
                    <a:bodyPr/>
                    <a:lstStyle/>
                    <a:p>
                      <a:pPr algn="ctr"/>
                      <a:r>
                        <a:rPr lang="en-GB" sz="1400" b="0" i="0" dirty="0">
                          <a:solidFill>
                            <a:srgbClr val="000000"/>
                          </a:solidFill>
                          <a:effectLst/>
                          <a:latin typeface="Gill Sans MT" panose="020B0502020104020203" pitchFamily="34" charset="0"/>
                        </a:rPr>
                        <a:t>prepar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4436">
                <a:tc>
                  <a:txBody>
                    <a:bodyPr/>
                    <a:lstStyle/>
                    <a:p>
                      <a:pPr algn="ctr"/>
                      <a:r>
                        <a:rPr lang="en-US" sz="1400" dirty="0">
                          <a:solidFill>
                            <a:schemeClr val="tx1"/>
                          </a:solidFill>
                          <a:latin typeface="Gill Sans MT" panose="020B0502020104020203" pitchFamily="34" charset="0"/>
                        </a:rPr>
                        <a:t>propag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4436">
                <a:tc>
                  <a:txBody>
                    <a:bodyPr/>
                    <a:lstStyle/>
                    <a:p>
                      <a:pPr algn="ctr"/>
                      <a:r>
                        <a:rPr lang="en-US" sz="1400" dirty="0">
                          <a:solidFill>
                            <a:schemeClr val="tx1"/>
                          </a:solidFill>
                          <a:latin typeface="Gill Sans MT" panose="020B0502020104020203" pitchFamily="34" charset="0"/>
                        </a:rPr>
                        <a:t>educ</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4436">
                <a:tc>
                  <a:txBody>
                    <a:bodyPr/>
                    <a:lstStyle/>
                    <a:p>
                      <a:pPr algn="ctr"/>
                      <a:r>
                        <a:rPr lang="en-US" sz="1400" dirty="0">
                          <a:solidFill>
                            <a:schemeClr val="tx1"/>
                          </a:solidFill>
                          <a:latin typeface="Gill Sans MT" panose="020B0502020104020203" pitchFamily="34" charset="0"/>
                        </a:rPr>
                        <a:t>litig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4436">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4436">
                <a:tc>
                  <a:txBody>
                    <a:bodyPr/>
                    <a:lstStyle/>
                    <a:p>
                      <a:pPr algn="ctr"/>
                      <a:r>
                        <a:rPr lang="en-GB" sz="1400" b="0" i="0" dirty="0">
                          <a:solidFill>
                            <a:srgbClr val="000000"/>
                          </a:solidFill>
                          <a:effectLst/>
                          <a:latin typeface="Gill Sans MT" panose="020B0502020104020203" pitchFamily="34" charset="0"/>
                        </a:rPr>
                        <a:t>admir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4436">
                <a:tc>
                  <a:txBody>
                    <a:bodyPr/>
                    <a:lstStyle/>
                    <a:p>
                      <a:pPr algn="ctr"/>
                      <a:r>
                        <a:rPr lang="en-US" sz="1400" dirty="0">
                          <a:solidFill>
                            <a:schemeClr val="tx1"/>
                          </a:solidFill>
                          <a:latin typeface="Gill Sans MT" panose="020B0502020104020203" pitchFamily="34" charset="0"/>
                        </a:rPr>
                        <a:t>imagin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4436">
                <a:tc>
                  <a:txBody>
                    <a:bodyPr/>
                    <a:lstStyle/>
                    <a:p>
                      <a:pPr algn="ctr"/>
                      <a:r>
                        <a:rPr lang="en-US" sz="1400" dirty="0">
                          <a:solidFill>
                            <a:schemeClr val="tx1"/>
                          </a:solidFill>
                          <a:latin typeface="Gill Sans MT" panose="020B0502020104020203" pitchFamily="34" charset="0"/>
                        </a:rPr>
                        <a:t>differenti</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4436">
                <a:tc>
                  <a:txBody>
                    <a:bodyPr/>
                    <a:lstStyle/>
                    <a:p>
                      <a:pPr algn="ctr"/>
                      <a:r>
                        <a:rPr lang="en-US" sz="1400" dirty="0">
                          <a:solidFill>
                            <a:schemeClr val="tx1"/>
                          </a:solidFill>
                          <a:latin typeface="Gill Sans MT" panose="020B0502020104020203" pitchFamily="34" charset="0"/>
                        </a:rPr>
                        <a:t>damn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4436">
                <a:tc>
                  <a:txBody>
                    <a:bodyPr/>
                    <a:lstStyle/>
                    <a:p>
                      <a:pPr algn="ctr"/>
                      <a:r>
                        <a:rPr lang="en-GB" sz="1400" b="0" i="0" dirty="0">
                          <a:solidFill>
                            <a:srgbClr val="000000"/>
                          </a:solidFill>
                          <a:effectLst/>
                          <a:latin typeface="Gill Sans MT" panose="020B0502020104020203" pitchFamily="34" charset="0"/>
                        </a:rPr>
                        <a:t>sens</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4436">
                <a:tc>
                  <a:txBody>
                    <a:bodyPr/>
                    <a:lstStyle/>
                    <a:p>
                      <a:pPr algn="ctr"/>
                      <a:r>
                        <a:rPr lang="en-US" sz="1400" dirty="0">
                          <a:solidFill>
                            <a:schemeClr val="tx1"/>
                          </a:solidFill>
                          <a:latin typeface="Gill Sans MT" panose="020B0502020104020203" pitchFamily="34" charset="0"/>
                        </a:rPr>
                        <a:t>exagger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4436">
                <a:tc>
                  <a:txBody>
                    <a:bodyPr/>
                    <a:lstStyle/>
                    <a:p>
                      <a:pPr algn="ctr"/>
                      <a:r>
                        <a:rPr lang="en-US" sz="1400" dirty="0">
                          <a:solidFill>
                            <a:schemeClr val="tx1"/>
                          </a:solidFill>
                          <a:latin typeface="Gill Sans MT" panose="020B0502020104020203" pitchFamily="34" charset="0"/>
                        </a:rPr>
                        <a:t>concentr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4436">
                <a:tc>
                  <a:txBody>
                    <a:bodyPr/>
                    <a:lstStyle/>
                    <a:p>
                      <a:pPr algn="ctr"/>
                      <a:r>
                        <a:rPr lang="en-US" sz="1400" dirty="0">
                          <a:solidFill>
                            <a:schemeClr val="tx1"/>
                          </a:solidFill>
                          <a:latin typeface="Gill Sans MT" panose="020B0502020104020203" pitchFamily="34" charset="0"/>
                        </a:rPr>
                        <a:t>tax</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4436">
                <a:tc>
                  <a:txBody>
                    <a:bodyPr/>
                    <a:lstStyle/>
                    <a:p>
                      <a:pPr algn="ctr"/>
                      <a:r>
                        <a:rPr lang="en-US" sz="1400" dirty="0">
                          <a:solidFill>
                            <a:schemeClr val="tx1"/>
                          </a:solidFill>
                          <a:latin typeface="Gill Sans MT" panose="020B0502020104020203" pitchFamily="34" charset="0"/>
                        </a:rPr>
                        <a:t>isol</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4436">
                <a:tc>
                  <a:txBody>
                    <a:bodyPr/>
                    <a:lstStyle/>
                    <a:p>
                      <a:pPr algn="ctr"/>
                      <a:r>
                        <a:rPr lang="en-US" sz="1400" dirty="0">
                          <a:solidFill>
                            <a:schemeClr val="tx1"/>
                          </a:solidFill>
                          <a:latin typeface="Gill Sans MT" panose="020B0502020104020203" pitchFamily="34" charset="0"/>
                        </a:rPr>
                        <a:t>float</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4436">
                <a:tc>
                  <a:txBody>
                    <a:bodyPr/>
                    <a:lstStyle/>
                    <a:p>
                      <a:pPr algn="ctr"/>
                      <a:r>
                        <a:rPr lang="en-US" sz="1400" dirty="0">
                          <a:solidFill>
                            <a:schemeClr val="tx1"/>
                          </a:solidFill>
                          <a:latin typeface="Gill Sans MT" panose="020B0502020104020203" pitchFamily="34" charset="0"/>
                        </a:rPr>
                        <a:t>hibern</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4436">
                <a:tc>
                  <a:txBody>
                    <a:bodyPr/>
                    <a:lstStyle/>
                    <a:p>
                      <a:pPr algn="ctr"/>
                      <a:r>
                        <a:rPr lang="en-US" sz="1400" dirty="0">
                          <a:solidFill>
                            <a:schemeClr val="tx1"/>
                          </a:solidFill>
                          <a:latin typeface="Gill Sans MT" panose="020B0502020104020203" pitchFamily="34" charset="0"/>
                        </a:rPr>
                        <a:t>moder</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4436">
                <a:tc>
                  <a:txBody>
                    <a:bodyPr/>
                    <a:lstStyle/>
                    <a:p>
                      <a:pPr algn="ctr"/>
                      <a:r>
                        <a:rPr lang="en-US" sz="1400" dirty="0">
                          <a:solidFill>
                            <a:schemeClr val="tx1"/>
                          </a:solidFill>
                          <a:latin typeface="Gill Sans MT" panose="020B0502020104020203" pitchFamily="34" charset="0"/>
                        </a:rPr>
                        <a:t>hesit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22814998"/>
                  </a:ext>
                </a:extLst>
              </a:tr>
              <a:tr h="444436">
                <a:tc>
                  <a:txBody>
                    <a:bodyPr/>
                    <a:lstStyle/>
                    <a:p>
                      <a:pPr algn="ctr"/>
                      <a:r>
                        <a:rPr lang="en-US" sz="1400" dirty="0">
                          <a:solidFill>
                            <a:schemeClr val="tx1"/>
                          </a:solidFill>
                          <a:latin typeface="Gill Sans MT" panose="020B0502020104020203" pitchFamily="34" charset="0"/>
                        </a:rPr>
                        <a:t>invit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6436320"/>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2547704"/>
              </p:ext>
            </p:extLst>
          </p:nvPr>
        </p:nvGraphicFramePr>
        <p:xfrm>
          <a:off x="264560" y="276319"/>
          <a:ext cx="6328880" cy="94209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367">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093">
                <a:tc>
                  <a:txBody>
                    <a:bodyPr/>
                    <a:lstStyle/>
                    <a:p>
                      <a:pPr algn="ctr"/>
                      <a:r>
                        <a:rPr lang="en-GB" sz="1400" b="0" i="0" dirty="0">
                          <a:solidFill>
                            <a:srgbClr val="000000"/>
                          </a:solidFill>
                          <a:effectLst/>
                          <a:latin typeface="Gill Sans MT" panose="020B0502020104020203" pitchFamily="34" charset="0"/>
                        </a:rPr>
                        <a:t>inform</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093">
                <a:tc>
                  <a:txBody>
                    <a:bodyPr/>
                    <a:lstStyle/>
                    <a:p>
                      <a:pPr algn="ctr"/>
                      <a:r>
                        <a:rPr lang="en-GB" sz="1400" b="0" i="0" dirty="0">
                          <a:solidFill>
                            <a:srgbClr val="000000"/>
                          </a:solidFill>
                          <a:effectLst/>
                          <a:latin typeface="Gill Sans MT" panose="020B0502020104020203" pitchFamily="34" charset="0"/>
                        </a:rPr>
                        <a:t>prepar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093">
                <a:tc>
                  <a:txBody>
                    <a:bodyPr/>
                    <a:lstStyle/>
                    <a:p>
                      <a:pPr algn="ctr"/>
                      <a:r>
                        <a:rPr lang="en-US" sz="1400" dirty="0">
                          <a:solidFill>
                            <a:schemeClr val="tx1"/>
                          </a:solidFill>
                          <a:latin typeface="Gill Sans MT" panose="020B0502020104020203" pitchFamily="34" charset="0"/>
                        </a:rPr>
                        <a:t>propag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093">
                <a:tc>
                  <a:txBody>
                    <a:bodyPr/>
                    <a:lstStyle/>
                    <a:p>
                      <a:pPr algn="ctr"/>
                      <a:r>
                        <a:rPr lang="en-US" sz="1400" dirty="0">
                          <a:solidFill>
                            <a:schemeClr val="tx1"/>
                          </a:solidFill>
                          <a:latin typeface="Gill Sans MT" panose="020B0502020104020203" pitchFamily="34" charset="0"/>
                        </a:rPr>
                        <a:t>educ</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093">
                <a:tc>
                  <a:txBody>
                    <a:bodyPr/>
                    <a:lstStyle/>
                    <a:p>
                      <a:pPr algn="ctr"/>
                      <a:r>
                        <a:rPr lang="en-US" sz="1400" dirty="0">
                          <a:solidFill>
                            <a:schemeClr val="tx1"/>
                          </a:solidFill>
                          <a:latin typeface="Gill Sans MT" panose="020B0502020104020203" pitchFamily="34" charset="0"/>
                        </a:rPr>
                        <a:t>litig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093">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093">
                <a:tc>
                  <a:txBody>
                    <a:bodyPr/>
                    <a:lstStyle/>
                    <a:p>
                      <a:pPr algn="ctr"/>
                      <a:r>
                        <a:rPr lang="en-GB" sz="1400" b="0" i="0" dirty="0">
                          <a:solidFill>
                            <a:srgbClr val="000000"/>
                          </a:solidFill>
                          <a:effectLst/>
                          <a:latin typeface="Gill Sans MT" panose="020B0502020104020203" pitchFamily="34" charset="0"/>
                        </a:rPr>
                        <a:t>admir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093">
                <a:tc>
                  <a:txBody>
                    <a:bodyPr/>
                    <a:lstStyle/>
                    <a:p>
                      <a:pPr algn="ctr"/>
                      <a:r>
                        <a:rPr lang="en-US" sz="1400" dirty="0">
                          <a:solidFill>
                            <a:schemeClr val="tx1"/>
                          </a:solidFill>
                          <a:latin typeface="Gill Sans MT" panose="020B0502020104020203" pitchFamily="34" charset="0"/>
                        </a:rPr>
                        <a:t>imagin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093">
                <a:tc>
                  <a:txBody>
                    <a:bodyPr/>
                    <a:lstStyle/>
                    <a:p>
                      <a:pPr algn="ctr"/>
                      <a:r>
                        <a:rPr lang="en-US" sz="1400" dirty="0">
                          <a:solidFill>
                            <a:schemeClr val="tx1"/>
                          </a:solidFill>
                          <a:latin typeface="Gill Sans MT" panose="020B0502020104020203" pitchFamily="34" charset="0"/>
                        </a:rPr>
                        <a:t>differenti</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093">
                <a:tc>
                  <a:txBody>
                    <a:bodyPr/>
                    <a:lstStyle/>
                    <a:p>
                      <a:pPr algn="ctr"/>
                      <a:r>
                        <a:rPr lang="en-US" sz="1400" dirty="0">
                          <a:solidFill>
                            <a:schemeClr val="tx1"/>
                          </a:solidFill>
                          <a:latin typeface="Gill Sans MT" panose="020B0502020104020203" pitchFamily="34" charset="0"/>
                        </a:rPr>
                        <a:t>damn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093">
                <a:tc>
                  <a:txBody>
                    <a:bodyPr/>
                    <a:lstStyle/>
                    <a:p>
                      <a:pPr algn="ctr"/>
                      <a:r>
                        <a:rPr lang="en-GB" sz="1400" b="0" i="0" dirty="0">
                          <a:solidFill>
                            <a:srgbClr val="000000"/>
                          </a:solidFill>
                          <a:effectLst/>
                          <a:latin typeface="Gill Sans MT" panose="020B0502020104020203" pitchFamily="34" charset="0"/>
                        </a:rPr>
                        <a:t>sens</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093">
                <a:tc>
                  <a:txBody>
                    <a:bodyPr/>
                    <a:lstStyle/>
                    <a:p>
                      <a:pPr algn="ctr"/>
                      <a:r>
                        <a:rPr lang="en-US" sz="1400" dirty="0">
                          <a:solidFill>
                            <a:schemeClr val="tx1"/>
                          </a:solidFill>
                          <a:latin typeface="Gill Sans MT" panose="020B0502020104020203" pitchFamily="34" charset="0"/>
                        </a:rPr>
                        <a:t>exagger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093">
                <a:tc>
                  <a:txBody>
                    <a:bodyPr/>
                    <a:lstStyle/>
                    <a:p>
                      <a:pPr algn="ctr"/>
                      <a:r>
                        <a:rPr lang="en-US" sz="1400" dirty="0">
                          <a:solidFill>
                            <a:schemeClr val="tx1"/>
                          </a:solidFill>
                          <a:latin typeface="Gill Sans MT" panose="020B0502020104020203" pitchFamily="34" charset="0"/>
                        </a:rPr>
                        <a:t>concentr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093">
                <a:tc>
                  <a:txBody>
                    <a:bodyPr/>
                    <a:lstStyle/>
                    <a:p>
                      <a:pPr algn="ctr"/>
                      <a:r>
                        <a:rPr lang="en-US" sz="1400" dirty="0">
                          <a:solidFill>
                            <a:schemeClr val="tx1"/>
                          </a:solidFill>
                          <a:latin typeface="Gill Sans MT" panose="020B0502020104020203" pitchFamily="34" charset="0"/>
                        </a:rPr>
                        <a:t>tax</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093">
                <a:tc>
                  <a:txBody>
                    <a:bodyPr/>
                    <a:lstStyle/>
                    <a:p>
                      <a:pPr algn="ctr"/>
                      <a:r>
                        <a:rPr lang="en-US" sz="1400" dirty="0">
                          <a:solidFill>
                            <a:schemeClr val="tx1"/>
                          </a:solidFill>
                          <a:latin typeface="Gill Sans MT" panose="020B0502020104020203" pitchFamily="34" charset="0"/>
                        </a:rPr>
                        <a:t>isol</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093">
                <a:tc>
                  <a:txBody>
                    <a:bodyPr/>
                    <a:lstStyle/>
                    <a:p>
                      <a:pPr algn="ctr"/>
                      <a:r>
                        <a:rPr lang="en-US" sz="1400" dirty="0">
                          <a:solidFill>
                            <a:schemeClr val="tx1"/>
                          </a:solidFill>
                          <a:latin typeface="Gill Sans MT" panose="020B0502020104020203" pitchFamily="34" charset="0"/>
                        </a:rPr>
                        <a:t>float</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093">
                <a:tc>
                  <a:txBody>
                    <a:bodyPr/>
                    <a:lstStyle/>
                    <a:p>
                      <a:pPr algn="ctr"/>
                      <a:r>
                        <a:rPr lang="en-US" sz="1400" dirty="0">
                          <a:solidFill>
                            <a:schemeClr val="tx1"/>
                          </a:solidFill>
                          <a:latin typeface="Gill Sans MT" panose="020B0502020104020203" pitchFamily="34" charset="0"/>
                        </a:rPr>
                        <a:t>hibern</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093">
                <a:tc>
                  <a:txBody>
                    <a:bodyPr/>
                    <a:lstStyle/>
                    <a:p>
                      <a:pPr algn="ctr"/>
                      <a:r>
                        <a:rPr lang="en-US" sz="1400" dirty="0">
                          <a:solidFill>
                            <a:schemeClr val="tx1"/>
                          </a:solidFill>
                          <a:latin typeface="Gill Sans MT" panose="020B0502020104020203" pitchFamily="34" charset="0"/>
                        </a:rPr>
                        <a:t>moder</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093">
                <a:tc>
                  <a:txBody>
                    <a:bodyPr/>
                    <a:lstStyle/>
                    <a:p>
                      <a:pPr algn="ctr"/>
                      <a:r>
                        <a:rPr lang="en-US" sz="1400" dirty="0">
                          <a:solidFill>
                            <a:schemeClr val="tx1"/>
                          </a:solidFill>
                          <a:latin typeface="Gill Sans MT" panose="020B0502020104020203" pitchFamily="34" charset="0"/>
                        </a:rPr>
                        <a:t>hesit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415118436"/>
                  </a:ext>
                </a:extLst>
              </a:tr>
              <a:tr h="442093">
                <a:tc>
                  <a:txBody>
                    <a:bodyPr/>
                    <a:lstStyle/>
                    <a:p>
                      <a:pPr algn="ctr"/>
                      <a:r>
                        <a:rPr lang="en-US" sz="1400" dirty="0">
                          <a:solidFill>
                            <a:schemeClr val="tx1"/>
                          </a:solidFill>
                          <a:latin typeface="Gill Sans MT" panose="020B0502020104020203" pitchFamily="34" charset="0"/>
                        </a:rPr>
                        <a:t>invit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79105053"/>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048133213"/>
              </p:ext>
            </p:extLst>
          </p:nvPr>
        </p:nvGraphicFramePr>
        <p:xfrm>
          <a:off x="264560" y="276319"/>
          <a:ext cx="6328880" cy="940442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331">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1265">
                <a:tc>
                  <a:txBody>
                    <a:bodyPr/>
                    <a:lstStyle/>
                    <a:p>
                      <a:pPr algn="ctr"/>
                      <a:r>
                        <a:rPr lang="en-GB" sz="1400" b="0" i="0" dirty="0">
                          <a:solidFill>
                            <a:srgbClr val="000000"/>
                          </a:solidFill>
                          <a:effectLst/>
                          <a:latin typeface="Gill Sans MT" panose="020B0502020104020203" pitchFamily="34" charset="0"/>
                        </a:rPr>
                        <a:t>inform</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265">
                <a:tc>
                  <a:txBody>
                    <a:bodyPr/>
                    <a:lstStyle/>
                    <a:p>
                      <a:pPr algn="ctr"/>
                      <a:r>
                        <a:rPr lang="en-GB" sz="1400" b="0" i="0" dirty="0">
                          <a:solidFill>
                            <a:srgbClr val="000000"/>
                          </a:solidFill>
                          <a:effectLst/>
                          <a:latin typeface="Gill Sans MT" panose="020B0502020104020203" pitchFamily="34" charset="0"/>
                        </a:rPr>
                        <a:t>prepar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265">
                <a:tc>
                  <a:txBody>
                    <a:bodyPr/>
                    <a:lstStyle/>
                    <a:p>
                      <a:pPr algn="ctr"/>
                      <a:r>
                        <a:rPr lang="en-US" sz="1400" dirty="0">
                          <a:solidFill>
                            <a:schemeClr val="tx1"/>
                          </a:solidFill>
                          <a:latin typeface="Gill Sans MT" panose="020B0502020104020203" pitchFamily="34" charset="0"/>
                        </a:rPr>
                        <a:t>propag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1265">
                <a:tc>
                  <a:txBody>
                    <a:bodyPr/>
                    <a:lstStyle/>
                    <a:p>
                      <a:pPr algn="ctr"/>
                      <a:r>
                        <a:rPr lang="en-US" sz="1400" dirty="0">
                          <a:solidFill>
                            <a:schemeClr val="tx1"/>
                          </a:solidFill>
                          <a:latin typeface="Gill Sans MT" panose="020B0502020104020203" pitchFamily="34" charset="0"/>
                        </a:rPr>
                        <a:t>educ</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265">
                <a:tc>
                  <a:txBody>
                    <a:bodyPr/>
                    <a:lstStyle/>
                    <a:p>
                      <a:pPr algn="ctr"/>
                      <a:r>
                        <a:rPr lang="en-US" sz="1400" dirty="0">
                          <a:solidFill>
                            <a:schemeClr val="tx1"/>
                          </a:solidFill>
                          <a:latin typeface="Gill Sans MT" panose="020B0502020104020203" pitchFamily="34" charset="0"/>
                        </a:rPr>
                        <a:t>litig</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265">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265">
                <a:tc>
                  <a:txBody>
                    <a:bodyPr/>
                    <a:lstStyle/>
                    <a:p>
                      <a:pPr algn="ctr"/>
                      <a:r>
                        <a:rPr lang="en-GB" sz="1400" b="0" i="0" dirty="0">
                          <a:solidFill>
                            <a:srgbClr val="000000"/>
                          </a:solidFill>
                          <a:effectLst/>
                          <a:latin typeface="Gill Sans MT" panose="020B0502020104020203" pitchFamily="34" charset="0"/>
                        </a:rPr>
                        <a:t>admir</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265">
                <a:tc>
                  <a:txBody>
                    <a:bodyPr/>
                    <a:lstStyle/>
                    <a:p>
                      <a:pPr algn="ctr"/>
                      <a:r>
                        <a:rPr lang="en-US" sz="1400" dirty="0">
                          <a:solidFill>
                            <a:schemeClr val="tx1"/>
                          </a:solidFill>
                          <a:latin typeface="Gill Sans MT" panose="020B0502020104020203" pitchFamily="34" charset="0"/>
                        </a:rPr>
                        <a:t>imagin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265">
                <a:tc>
                  <a:txBody>
                    <a:bodyPr/>
                    <a:lstStyle/>
                    <a:p>
                      <a:pPr algn="ctr"/>
                      <a:r>
                        <a:rPr lang="en-US" sz="1400" dirty="0">
                          <a:solidFill>
                            <a:schemeClr val="tx1"/>
                          </a:solidFill>
                          <a:latin typeface="Gill Sans MT" panose="020B0502020104020203" pitchFamily="34" charset="0"/>
                        </a:rPr>
                        <a:t>differenti</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265">
                <a:tc>
                  <a:txBody>
                    <a:bodyPr/>
                    <a:lstStyle/>
                    <a:p>
                      <a:pPr algn="ctr"/>
                      <a:r>
                        <a:rPr lang="en-US" sz="1400" dirty="0">
                          <a:solidFill>
                            <a:schemeClr val="tx1"/>
                          </a:solidFill>
                          <a:latin typeface="Gill Sans MT" panose="020B0502020104020203" pitchFamily="34" charset="0"/>
                        </a:rPr>
                        <a:t>damn</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265">
                <a:tc>
                  <a:txBody>
                    <a:bodyPr/>
                    <a:lstStyle/>
                    <a:p>
                      <a:pPr algn="ctr"/>
                      <a:r>
                        <a:rPr lang="en-GB" sz="1400" b="0" i="0" dirty="0">
                          <a:solidFill>
                            <a:srgbClr val="000000"/>
                          </a:solidFill>
                          <a:effectLst/>
                          <a:latin typeface="Gill Sans MT" panose="020B0502020104020203" pitchFamily="34" charset="0"/>
                        </a:rPr>
                        <a:t>sens</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265">
                <a:tc>
                  <a:txBody>
                    <a:bodyPr/>
                    <a:lstStyle/>
                    <a:p>
                      <a:pPr algn="ctr"/>
                      <a:r>
                        <a:rPr lang="en-US" sz="1400" dirty="0">
                          <a:solidFill>
                            <a:schemeClr val="tx1"/>
                          </a:solidFill>
                          <a:latin typeface="Gill Sans MT" panose="020B0502020104020203" pitchFamily="34" charset="0"/>
                        </a:rPr>
                        <a:t>exagger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265">
                <a:tc>
                  <a:txBody>
                    <a:bodyPr/>
                    <a:lstStyle/>
                    <a:p>
                      <a:pPr algn="ctr"/>
                      <a:r>
                        <a:rPr lang="en-US" sz="1400" dirty="0">
                          <a:solidFill>
                            <a:schemeClr val="tx1"/>
                          </a:solidFill>
                          <a:latin typeface="Gill Sans MT" panose="020B0502020104020203" pitchFamily="34" charset="0"/>
                        </a:rPr>
                        <a:t>concentr</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265">
                <a:tc>
                  <a:txBody>
                    <a:bodyPr/>
                    <a:lstStyle/>
                    <a:p>
                      <a:pPr algn="ctr"/>
                      <a:r>
                        <a:rPr lang="en-US" sz="1400" dirty="0">
                          <a:solidFill>
                            <a:schemeClr val="tx1"/>
                          </a:solidFill>
                          <a:latin typeface="Gill Sans MT" panose="020B0502020104020203" pitchFamily="34" charset="0"/>
                        </a:rPr>
                        <a:t>tax</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265">
                <a:tc>
                  <a:txBody>
                    <a:bodyPr/>
                    <a:lstStyle/>
                    <a:p>
                      <a:pPr algn="ctr"/>
                      <a:r>
                        <a:rPr lang="en-US" sz="1400" dirty="0">
                          <a:solidFill>
                            <a:schemeClr val="tx1"/>
                          </a:solidFill>
                          <a:latin typeface="Gill Sans MT" panose="020B0502020104020203" pitchFamily="34" charset="0"/>
                        </a:rPr>
                        <a:t>isol</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265">
                <a:tc>
                  <a:txBody>
                    <a:bodyPr/>
                    <a:lstStyle/>
                    <a:p>
                      <a:pPr algn="ctr"/>
                      <a:r>
                        <a:rPr lang="en-US" sz="1400" dirty="0">
                          <a:solidFill>
                            <a:schemeClr val="tx1"/>
                          </a:solidFill>
                          <a:latin typeface="Gill Sans MT" panose="020B0502020104020203" pitchFamily="34" charset="0"/>
                        </a:rPr>
                        <a:t>float</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265">
                <a:tc>
                  <a:txBody>
                    <a:bodyPr/>
                    <a:lstStyle/>
                    <a:p>
                      <a:pPr algn="ctr"/>
                      <a:r>
                        <a:rPr lang="en-US" sz="1400" dirty="0">
                          <a:solidFill>
                            <a:schemeClr val="tx1"/>
                          </a:solidFill>
                          <a:latin typeface="Gill Sans MT" panose="020B0502020104020203" pitchFamily="34" charset="0"/>
                        </a:rPr>
                        <a:t>hibern</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265">
                <a:tc>
                  <a:txBody>
                    <a:bodyPr/>
                    <a:lstStyle/>
                    <a:p>
                      <a:pPr algn="ctr"/>
                      <a:r>
                        <a:rPr lang="en-US" sz="1400" dirty="0">
                          <a:solidFill>
                            <a:schemeClr val="tx1"/>
                          </a:solidFill>
                          <a:latin typeface="Gill Sans MT" panose="020B0502020104020203" pitchFamily="34" charset="0"/>
                        </a:rPr>
                        <a:t>moder</a:t>
                      </a:r>
                      <a:r>
                        <a:rPr lang="en-US" sz="1400" dirty="0">
                          <a:solidFill>
                            <a:srgbClr val="FF0000"/>
                          </a:solidFill>
                          <a:latin typeface="Gill Sans MT" panose="020B0502020104020203" pitchFamily="34" charset="0"/>
                        </a:rPr>
                        <a:t>ation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265">
                <a:tc>
                  <a:txBody>
                    <a:bodyPr/>
                    <a:lstStyle/>
                    <a:p>
                      <a:pPr algn="ctr"/>
                      <a:r>
                        <a:rPr lang="en-US" sz="1400" dirty="0">
                          <a:solidFill>
                            <a:schemeClr val="tx1"/>
                          </a:solidFill>
                          <a:latin typeface="Gill Sans MT" panose="020B0502020104020203" pitchFamily="34" charset="0"/>
                        </a:rPr>
                        <a:t>hesit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365429004"/>
                  </a:ext>
                </a:extLst>
              </a:tr>
              <a:tr h="441265">
                <a:tc>
                  <a:txBody>
                    <a:bodyPr/>
                    <a:lstStyle/>
                    <a:p>
                      <a:pPr algn="ctr"/>
                      <a:r>
                        <a:rPr lang="en-US" sz="1400" dirty="0">
                          <a:solidFill>
                            <a:schemeClr val="tx1"/>
                          </a:solidFill>
                          <a:latin typeface="Gill Sans MT" panose="020B0502020104020203" pitchFamily="34" charset="0"/>
                        </a:rPr>
                        <a:t>invit</a:t>
                      </a:r>
                      <a:r>
                        <a:rPr lang="en-US" sz="1400" dirty="0">
                          <a:solidFill>
                            <a:srgbClr val="FF0000"/>
                          </a:solidFill>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081451081"/>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2662</TotalTime>
  <Words>2579</Words>
  <Application>Microsoft Macintosh PowerPoint</Application>
  <PresentationFormat>A4 Paper (210x297 mm)</PresentationFormat>
  <Paragraphs>692</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59</cp:revision>
  <dcterms:created xsi:type="dcterms:W3CDTF">2020-04-07T16:27:58Z</dcterms:created>
  <dcterms:modified xsi:type="dcterms:W3CDTF">2025-05-07T19:17:37Z</dcterms:modified>
</cp:coreProperties>
</file>